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30"/>
  </p:notesMasterIdLst>
  <p:sldIdLst>
    <p:sldId id="258" r:id="rId3"/>
    <p:sldId id="509" r:id="rId4"/>
    <p:sldId id="510" r:id="rId5"/>
    <p:sldId id="532" r:id="rId6"/>
    <p:sldId id="512" r:id="rId7"/>
    <p:sldId id="513" r:id="rId8"/>
    <p:sldId id="514" r:id="rId9"/>
    <p:sldId id="515" r:id="rId10"/>
    <p:sldId id="516" r:id="rId11"/>
    <p:sldId id="517" r:id="rId12"/>
    <p:sldId id="518" r:id="rId13"/>
    <p:sldId id="519" r:id="rId14"/>
    <p:sldId id="520" r:id="rId15"/>
    <p:sldId id="521" r:id="rId16"/>
    <p:sldId id="522" r:id="rId17"/>
    <p:sldId id="523" r:id="rId18"/>
    <p:sldId id="525" r:id="rId19"/>
    <p:sldId id="527" r:id="rId20"/>
    <p:sldId id="531" r:id="rId21"/>
    <p:sldId id="533" r:id="rId22"/>
    <p:sldId id="528" r:id="rId23"/>
    <p:sldId id="529" r:id="rId24"/>
    <p:sldId id="526" r:id="rId25"/>
    <p:sldId id="534" r:id="rId26"/>
    <p:sldId id="535" r:id="rId27"/>
    <p:sldId id="537" r:id="rId28"/>
    <p:sldId id="538" r:id="rId29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0000"/>
    <a:srgbClr val="008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7" autoAdjust="0"/>
    <p:restoredTop sz="93324" autoAdjust="0"/>
  </p:normalViewPr>
  <p:slideViewPr>
    <p:cSldViewPr>
      <p:cViewPr>
        <p:scale>
          <a:sx n="125" d="100"/>
          <a:sy n="125" d="100"/>
        </p:scale>
        <p:origin x="-192" y="-80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1/12/16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</p:sldLayoutIdLst>
  <p:transition xmlns:p14="http://schemas.microsoft.com/office/powerpoint/2010/main"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1943100"/>
            <a:ext cx="8469313" cy="1676400"/>
          </a:xfrm>
        </p:spPr>
        <p:txBody>
          <a:bodyPr/>
          <a:lstStyle/>
          <a:p>
            <a:pPr>
              <a:defRPr/>
            </a:pPr>
            <a:r>
              <a:rPr lang="en-US" sz="7000" dirty="0" smtClean="0"/>
              <a:t>DATA SCIENCE class </a:t>
            </a:r>
            <a:r>
              <a:rPr lang="en-US" sz="7000" dirty="0" err="1" smtClean="0"/>
              <a:t>xIII</a:t>
            </a:r>
            <a:r>
              <a:rPr lang="en-US" sz="7000" dirty="0" smtClean="0"/>
              <a:t>:</a:t>
            </a:r>
            <a:br>
              <a:rPr lang="en-US" sz="7000" dirty="0" smtClean="0"/>
            </a:br>
            <a:r>
              <a:rPr lang="en-US" sz="7000" smtClean="0"/>
              <a:t>dimensionality reduction</a:t>
            </a:r>
            <a:endParaRPr lang="en-US" sz="70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Curse of dimensionality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8137" y="1257300"/>
            <a:ext cx="8610600" cy="820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latin typeface="+mn-lt"/>
                <a:cs typeface="News706Bt"/>
              </a:rPr>
              <a:t>The complexity that comes with a large number of features is due in part to the </a:t>
            </a:r>
            <a:r>
              <a:rPr lang="en-US" sz="2000" dirty="0" smtClean="0">
                <a:latin typeface="+mn-lt"/>
                <a:cs typeface="News706Bt"/>
              </a:rPr>
              <a:t>curse </a:t>
            </a:r>
            <a:r>
              <a:rPr lang="en-US" sz="2000" dirty="0">
                <a:latin typeface="+mn-lt"/>
                <a:cs typeface="News706Bt"/>
              </a:rPr>
              <a:t>of dimensionality. </a:t>
            </a:r>
            <a:endParaRPr lang="en-US" sz="2000" dirty="0">
              <a:effectLst/>
              <a:latin typeface="+mn-lt"/>
              <a:cs typeface="News706Bt"/>
            </a:endParaRPr>
          </a:p>
        </p:txBody>
      </p:sp>
    </p:spTree>
    <p:extLst>
      <p:ext uri="{BB962C8B-B14F-4D97-AF65-F5344CB8AC3E}">
        <p14:creationId xmlns:p14="http://schemas.microsoft.com/office/powerpoint/2010/main" val="9869910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Curse </a:t>
            </a:r>
            <a:r>
              <a:rPr lang="en-US" smtClean="0"/>
              <a:t>of dimensionality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8137" y="1257300"/>
            <a:ext cx="8610600" cy="1190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latin typeface="+mn-lt"/>
              </a:rPr>
              <a:t>The complexity that comes with a large number of features is due in part to the curse of dimensionality. </a:t>
            </a:r>
            <a:endParaRPr lang="en-US" sz="2000" dirty="0" smtClean="0">
              <a:latin typeface="+mn-lt"/>
            </a:endParaRPr>
          </a:p>
          <a:p>
            <a:pPr algn="l">
              <a:lnSpc>
                <a:spcPct val="120000"/>
              </a:lnSpc>
            </a:pPr>
            <a:endParaRPr lang="en-US" sz="2000" dirty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37" y="2019300"/>
            <a:ext cx="6586538" cy="305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470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Curse </a:t>
            </a:r>
            <a:r>
              <a:rPr lang="en-US" smtClean="0"/>
              <a:t>of dimensionality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8137" y="1257300"/>
            <a:ext cx="8610600" cy="266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latin typeface="+mn-lt"/>
              </a:rPr>
              <a:t>Another way of characterizing this is to say that high-dimensional spaces are inherently sparse. </a:t>
            </a:r>
            <a:endParaRPr lang="en-US" sz="2000" dirty="0" smtClean="0">
              <a:latin typeface="+mn-lt"/>
            </a:endParaRPr>
          </a:p>
          <a:p>
            <a:pPr algn="l">
              <a:lnSpc>
                <a:spcPct val="120000"/>
              </a:lnSpc>
            </a:pPr>
            <a:endParaRPr lang="en-US" sz="2000" dirty="0">
              <a:latin typeface="+mn-lt"/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latin typeface="+mn-lt"/>
              </a:rPr>
              <a:t>ex: A high-dimensional orange contains most of its volume in the rind! </a:t>
            </a:r>
            <a:endParaRPr lang="en-US" sz="2000" dirty="0" smtClean="0">
              <a:latin typeface="+mn-lt"/>
            </a:endParaRPr>
          </a:p>
          <a:p>
            <a:pPr algn="l">
              <a:lnSpc>
                <a:spcPct val="120000"/>
              </a:lnSpc>
            </a:pPr>
            <a:endParaRPr lang="en-US" sz="2000" dirty="0">
              <a:latin typeface="+mn-lt"/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latin typeface="+mn-lt"/>
              </a:rPr>
              <a:t>ex: A high-dimensional hypercube contains most of its volume in the corners! </a:t>
            </a:r>
            <a:endParaRPr lang="en-US" sz="2000" dirty="0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495167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Curse </a:t>
            </a:r>
            <a:r>
              <a:rPr lang="en-US" smtClean="0"/>
              <a:t>of dimensionality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8137" y="1257300"/>
            <a:ext cx="8610600" cy="2298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latin typeface="+mn-lt"/>
              </a:rPr>
              <a:t>In either case, most of the points in the space are “far” from the center. </a:t>
            </a:r>
          </a:p>
          <a:p>
            <a:pPr algn="l">
              <a:lnSpc>
                <a:spcPct val="120000"/>
              </a:lnSpc>
            </a:pPr>
            <a:endParaRPr lang="en-US" sz="2000" dirty="0" smtClean="0">
              <a:latin typeface="+mn-lt"/>
            </a:endParaRPr>
          </a:p>
          <a:p>
            <a:pPr algn="l">
              <a:lnSpc>
                <a:spcPct val="120000"/>
              </a:lnSpc>
            </a:pPr>
            <a:r>
              <a:rPr lang="en-US" sz="2000" dirty="0" smtClean="0">
                <a:latin typeface="+mn-lt"/>
              </a:rPr>
              <a:t>This </a:t>
            </a:r>
            <a:r>
              <a:rPr lang="en-US" sz="2000" dirty="0">
                <a:latin typeface="+mn-lt"/>
              </a:rPr>
              <a:t>illustrates the fact that local methods will break down in these circumstances (</a:t>
            </a:r>
            <a:r>
              <a:rPr lang="en-US" sz="2000" dirty="0" err="1">
                <a:latin typeface="+mn-lt"/>
              </a:rPr>
              <a:t>eg</a:t>
            </a:r>
            <a:r>
              <a:rPr lang="en-US" sz="2000" dirty="0">
                <a:latin typeface="+mn-lt"/>
              </a:rPr>
              <a:t>, in order to collect enough neighbors for a given point, you need to expand the radius of the neighborhood so far that locality is not preserved). </a:t>
            </a:r>
            <a:endParaRPr lang="en-US" sz="2000" dirty="0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50865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Curse </a:t>
            </a:r>
            <a:r>
              <a:rPr lang="en-US" smtClean="0"/>
              <a:t>of dimensionality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8137" y="1257300"/>
            <a:ext cx="8610600" cy="1559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latin typeface="+mn-lt"/>
              </a:rPr>
              <a:t>High dimensional spaces can be problematic</a:t>
            </a:r>
          </a:p>
          <a:p>
            <a:pPr marL="342900" indent="-342900" algn="l">
              <a:lnSpc>
                <a:spcPct val="120000"/>
              </a:lnSpc>
              <a:buFont typeface="Arial"/>
              <a:buChar char="•"/>
            </a:pPr>
            <a:r>
              <a:rPr lang="en-US" sz="2000" dirty="0" smtClean="0">
                <a:latin typeface="+mn-lt"/>
              </a:rPr>
              <a:t>Many algorithms assume that data isn’t </a:t>
            </a:r>
            <a:r>
              <a:rPr lang="en-US" sz="2000" i="1" dirty="0" smtClean="0">
                <a:latin typeface="+mn-lt"/>
              </a:rPr>
              <a:t>sparse</a:t>
            </a:r>
            <a:endParaRPr lang="en-US" sz="2000" dirty="0" smtClean="0">
              <a:latin typeface="+mn-lt"/>
            </a:endParaRPr>
          </a:p>
          <a:p>
            <a:pPr marL="342900" indent="-342900" algn="l">
              <a:lnSpc>
                <a:spcPct val="120000"/>
              </a:lnSpc>
              <a:buFont typeface="Arial"/>
              <a:buChar char="•"/>
            </a:pPr>
            <a:r>
              <a:rPr lang="en-US" sz="2000" dirty="0" smtClean="0">
                <a:effectLst/>
                <a:latin typeface="+mn-lt"/>
              </a:rPr>
              <a:t>The more dimensions you have, the more sparse the data is</a:t>
            </a:r>
          </a:p>
          <a:p>
            <a:pPr marL="342900" indent="-342900" algn="l">
              <a:lnSpc>
                <a:spcPct val="120000"/>
              </a:lnSpc>
              <a:buFont typeface="Arial"/>
              <a:buChar char="•"/>
            </a:pPr>
            <a:r>
              <a:rPr lang="en-US" sz="2000" dirty="0" smtClean="0">
                <a:latin typeface="+mn-lt"/>
              </a:rPr>
              <a:t>This can result in solutions that aren’t</a:t>
            </a:r>
            <a:r>
              <a:rPr lang="en-US" sz="2000" i="1" dirty="0" smtClean="0">
                <a:latin typeface="+mn-lt"/>
              </a:rPr>
              <a:t> statistically significant</a:t>
            </a:r>
            <a:endParaRPr lang="en-US" sz="2000" dirty="0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451683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Dimensionality reduction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8137" y="1257300"/>
            <a:ext cx="861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effectLst/>
                <a:latin typeface="+mn-lt"/>
              </a:rPr>
              <a:t>By performing dimensionality reduction you believe that data can be represented by fewer dimensions. That the </a:t>
            </a:r>
            <a:r>
              <a:rPr lang="en-US" sz="2000" i="1" dirty="0" smtClean="0">
                <a:effectLst/>
                <a:latin typeface="+mn-lt"/>
              </a:rPr>
              <a:t>intrinsic </a:t>
            </a:r>
            <a:r>
              <a:rPr lang="en-US" sz="2000" dirty="0" smtClean="0">
                <a:effectLst/>
                <a:latin typeface="+mn-lt"/>
              </a:rPr>
              <a:t>dimension is a lot lower.</a:t>
            </a:r>
          </a:p>
        </p:txBody>
      </p:sp>
    </p:spTree>
    <p:extLst>
      <p:ext uri="{BB962C8B-B14F-4D97-AF65-F5344CB8AC3E}">
        <p14:creationId xmlns:p14="http://schemas.microsoft.com/office/powerpoint/2010/main" val="14838602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Dimensionality reduction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0537" y="1819831"/>
            <a:ext cx="4572000" cy="1190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latin typeface="+mn-lt"/>
              </a:rPr>
              <a:t>If we have a matrix X which is </a:t>
            </a:r>
            <a:r>
              <a:rPr lang="en-US" sz="2000" i="1" dirty="0" smtClean="0">
                <a:latin typeface="+mn-lt"/>
              </a:rPr>
              <a:t>n </a:t>
            </a:r>
            <a:r>
              <a:rPr lang="en-US" sz="2000" dirty="0" smtClean="0">
                <a:latin typeface="+mn-lt"/>
              </a:rPr>
              <a:t>x</a:t>
            </a:r>
            <a:r>
              <a:rPr lang="en-US" sz="2000" i="1" dirty="0" smtClean="0">
                <a:latin typeface="+mn-lt"/>
              </a:rPr>
              <a:t> d, </a:t>
            </a:r>
            <a:r>
              <a:rPr lang="en-US" sz="2000" dirty="0" smtClean="0">
                <a:latin typeface="+mn-lt"/>
              </a:rPr>
              <a:t>can we represent it as </a:t>
            </a:r>
            <a:r>
              <a:rPr lang="en-US" sz="2000" i="1" dirty="0" smtClean="0">
                <a:latin typeface="+mn-lt"/>
              </a:rPr>
              <a:t>n </a:t>
            </a:r>
            <a:r>
              <a:rPr lang="en-US" sz="2000" dirty="0" smtClean="0">
                <a:latin typeface="+mn-lt"/>
              </a:rPr>
              <a:t>x</a:t>
            </a:r>
            <a:r>
              <a:rPr lang="en-US" sz="2000" i="1" dirty="0" smtClean="0">
                <a:latin typeface="+mn-lt"/>
              </a:rPr>
              <a:t> k </a:t>
            </a:r>
            <a:r>
              <a:rPr lang="en-US" sz="2000" dirty="0" smtClean="0">
                <a:latin typeface="+mn-lt"/>
              </a:rPr>
              <a:t>where </a:t>
            </a:r>
            <a:r>
              <a:rPr lang="en-US" sz="2000" dirty="0">
                <a:latin typeface="+mn-lt"/>
              </a:rPr>
              <a:t>  </a:t>
            </a:r>
            <a:r>
              <a:rPr lang="en-US" sz="2000" dirty="0" smtClean="0">
                <a:latin typeface="+mn-lt"/>
              </a:rPr>
              <a:t>   k &lt; d and note lose information?</a:t>
            </a:r>
            <a:endParaRPr lang="en-US" sz="2000" dirty="0">
              <a:effectLst/>
              <a:latin typeface="+mn-lt"/>
            </a:endParaRPr>
          </a:p>
        </p:txBody>
      </p:sp>
      <p:sp>
        <p:nvSpPr>
          <p:cNvPr id="2" name="Double Bracket 1"/>
          <p:cNvSpPr/>
          <p:nvPr/>
        </p:nvSpPr>
        <p:spPr bwMode="auto">
          <a:xfrm>
            <a:off x="6738937" y="1181100"/>
            <a:ext cx="1219200" cy="1371600"/>
          </a:xfrm>
          <a:prstGeom prst="bracketPair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7348537" y="2781300"/>
            <a:ext cx="0" cy="5334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Double Bracket 8"/>
          <p:cNvSpPr/>
          <p:nvPr/>
        </p:nvSpPr>
        <p:spPr bwMode="auto">
          <a:xfrm>
            <a:off x="6967537" y="3543300"/>
            <a:ext cx="762000" cy="1219200"/>
          </a:xfrm>
          <a:prstGeom prst="bracketPair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620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Dimensionality reduction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8137" y="1257300"/>
            <a:ext cx="8610600" cy="3036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latin typeface="+mn-lt"/>
              </a:rPr>
              <a:t>Q: How is dimensionality reduction performed?</a:t>
            </a:r>
            <a:br>
              <a:rPr lang="en-US" sz="2000" dirty="0">
                <a:latin typeface="+mn-lt"/>
              </a:rPr>
            </a:br>
            <a:endParaRPr lang="en-US" sz="2000" dirty="0" smtClean="0">
              <a:latin typeface="+mn-lt"/>
            </a:endParaRPr>
          </a:p>
          <a:p>
            <a:pPr algn="l">
              <a:lnSpc>
                <a:spcPct val="120000"/>
              </a:lnSpc>
            </a:pPr>
            <a:r>
              <a:rPr lang="en-US" sz="2000" dirty="0" smtClean="0">
                <a:latin typeface="+mn-lt"/>
              </a:rPr>
              <a:t>A</a:t>
            </a:r>
            <a:r>
              <a:rPr lang="en-US" sz="2000" dirty="0">
                <a:latin typeface="+mn-lt"/>
              </a:rPr>
              <a:t>: There are two approaches: feature selection and feature extraction. </a:t>
            </a:r>
            <a:endParaRPr lang="en-US" sz="2000" dirty="0" smtClean="0">
              <a:latin typeface="+mn-lt"/>
            </a:endParaRPr>
          </a:p>
          <a:p>
            <a:pPr algn="l">
              <a:lnSpc>
                <a:spcPct val="120000"/>
              </a:lnSpc>
            </a:pPr>
            <a:endParaRPr lang="en-US" sz="2000" dirty="0">
              <a:latin typeface="+mn-lt"/>
            </a:endParaRPr>
          </a:p>
          <a:p>
            <a:pPr algn="l">
              <a:lnSpc>
                <a:spcPct val="120000"/>
              </a:lnSpc>
            </a:pPr>
            <a:r>
              <a:rPr lang="en-US" sz="2000" b="1" dirty="0">
                <a:latin typeface="+mn-lt"/>
              </a:rPr>
              <a:t>feature selection </a:t>
            </a:r>
            <a:r>
              <a:rPr lang="en-US" sz="2000" dirty="0">
                <a:latin typeface="+mn-lt"/>
              </a:rPr>
              <a:t>– selecting a subset of features using an external criterion (</a:t>
            </a:r>
            <a:r>
              <a:rPr lang="en-US" sz="2000" i="1" dirty="0">
                <a:latin typeface="+mn-lt"/>
              </a:rPr>
              <a:t>filter</a:t>
            </a:r>
            <a:r>
              <a:rPr lang="en-US" sz="2000" dirty="0">
                <a:latin typeface="+mn-lt"/>
              </a:rPr>
              <a:t>) or the learning </a:t>
            </a:r>
            <a:r>
              <a:rPr lang="en-US" sz="2000" dirty="0" err="1">
                <a:latin typeface="+mn-lt"/>
              </a:rPr>
              <a:t>algo</a:t>
            </a:r>
            <a:r>
              <a:rPr lang="en-US" sz="2000" dirty="0">
                <a:latin typeface="+mn-lt"/>
              </a:rPr>
              <a:t> accuracy itself (</a:t>
            </a:r>
            <a:r>
              <a:rPr lang="en-US" sz="2000" i="1" dirty="0">
                <a:latin typeface="+mn-lt"/>
              </a:rPr>
              <a:t>wrapper</a:t>
            </a:r>
            <a:r>
              <a:rPr lang="en-US" sz="2000" dirty="0">
                <a:latin typeface="+mn-lt"/>
              </a:rPr>
              <a:t>) </a:t>
            </a:r>
            <a:endParaRPr lang="en-US" sz="2000" dirty="0" smtClean="0">
              <a:latin typeface="+mn-lt"/>
            </a:endParaRPr>
          </a:p>
          <a:p>
            <a:pPr algn="l">
              <a:lnSpc>
                <a:spcPct val="120000"/>
              </a:lnSpc>
            </a:pPr>
            <a:endParaRPr lang="en-US" sz="2000" dirty="0">
              <a:latin typeface="+mn-lt"/>
            </a:endParaRPr>
          </a:p>
          <a:p>
            <a:pPr algn="l">
              <a:lnSpc>
                <a:spcPct val="120000"/>
              </a:lnSpc>
            </a:pPr>
            <a:r>
              <a:rPr lang="en-US" sz="2000" b="1" dirty="0">
                <a:latin typeface="+mn-lt"/>
              </a:rPr>
              <a:t>feature extraction </a:t>
            </a:r>
            <a:r>
              <a:rPr lang="en-US" sz="2000" dirty="0">
                <a:latin typeface="+mn-lt"/>
              </a:rPr>
              <a:t>– mapping the features to a lower dimensional space </a:t>
            </a:r>
            <a:endParaRPr lang="en-US" sz="2000" dirty="0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651661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Dimensionality reduction ex-</a:t>
            </a:r>
            <a:r>
              <a:rPr lang="en-US" dirty="0" err="1" smtClean="0"/>
              <a:t>eigenfaces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42937" y="4838700"/>
            <a:ext cx="5181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dirty="0">
                <a:latin typeface="News706BT"/>
                <a:cs typeface="News706BT"/>
              </a:rPr>
              <a:t>http://</a:t>
            </a:r>
            <a:r>
              <a:rPr lang="en-US" sz="1000" dirty="0" err="1">
                <a:latin typeface="News706BT"/>
                <a:cs typeface="News706BT"/>
              </a:rPr>
              <a:t>www.face-rec.org</a:t>
            </a:r>
            <a:r>
              <a:rPr lang="en-US" sz="1000" dirty="0">
                <a:latin typeface="News706BT"/>
                <a:cs typeface="News706BT"/>
              </a:rPr>
              <a:t>/interesting-papers/General/</a:t>
            </a:r>
            <a:r>
              <a:rPr lang="en-US" sz="1000" dirty="0" err="1">
                <a:latin typeface="News706BT"/>
                <a:cs typeface="News706BT"/>
              </a:rPr>
              <a:t>ld.pdf</a:t>
            </a:r>
            <a:endParaRPr lang="en-US" sz="1000" dirty="0">
              <a:latin typeface="News706BT"/>
              <a:cs typeface="News706B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8137" y="1257300"/>
            <a:ext cx="8610600" cy="2298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20000"/>
              </a:lnSpc>
              <a:buFont typeface="Arial"/>
              <a:buChar char="•"/>
            </a:pPr>
            <a:r>
              <a:rPr lang="en-US" sz="2000" dirty="0" smtClean="0">
                <a:latin typeface="+mn-lt"/>
              </a:rPr>
              <a:t>Introduced initially by </a:t>
            </a:r>
            <a:r>
              <a:rPr lang="en-US" sz="2000" dirty="0" err="1" smtClean="0">
                <a:latin typeface="+mn-lt"/>
              </a:rPr>
              <a:t>Sirovich</a:t>
            </a:r>
            <a:r>
              <a:rPr lang="en-US" sz="2000" dirty="0" smtClean="0">
                <a:latin typeface="+mn-lt"/>
              </a:rPr>
              <a:t> and Kirby</a:t>
            </a:r>
          </a:p>
          <a:p>
            <a:pPr marL="342900" indent="-342900" algn="l">
              <a:lnSpc>
                <a:spcPct val="120000"/>
              </a:lnSpc>
              <a:buFont typeface="Arial"/>
              <a:buChar char="•"/>
            </a:pPr>
            <a:r>
              <a:rPr lang="en-US" sz="2000" dirty="0" smtClean="0">
                <a:latin typeface="+mn-lt"/>
              </a:rPr>
              <a:t>Suspected can represent a human with fewer dimensions</a:t>
            </a:r>
          </a:p>
          <a:p>
            <a:pPr marL="342900" indent="-342900" algn="l">
              <a:lnSpc>
                <a:spcPct val="120000"/>
              </a:lnSpc>
              <a:buFont typeface="Arial"/>
              <a:buChar char="•"/>
            </a:pPr>
            <a:r>
              <a:rPr lang="en-US" sz="2000" dirty="0" smtClean="0">
                <a:latin typeface="+mn-lt"/>
              </a:rPr>
              <a:t>Were able to reduce the data points from 2</a:t>
            </a:r>
            <a:r>
              <a:rPr lang="en-US" sz="2000" baseline="30000" dirty="0" smtClean="0">
                <a:latin typeface="+mn-lt"/>
              </a:rPr>
              <a:t>14</a:t>
            </a:r>
            <a:r>
              <a:rPr lang="en-US" sz="2000" dirty="0" smtClean="0">
                <a:latin typeface="+mn-lt"/>
              </a:rPr>
              <a:t> to 40 with 3% error</a:t>
            </a:r>
          </a:p>
          <a:p>
            <a:pPr marL="342900" indent="-342900" algn="l">
              <a:lnSpc>
                <a:spcPct val="120000"/>
              </a:lnSpc>
              <a:buFont typeface="Arial"/>
              <a:buChar char="•"/>
            </a:pPr>
            <a:endParaRPr lang="en-US" sz="2000" dirty="0" smtClean="0">
              <a:latin typeface="+mn-lt"/>
            </a:endParaRPr>
          </a:p>
          <a:p>
            <a:pPr algn="l">
              <a:lnSpc>
                <a:spcPct val="120000"/>
              </a:lnSpc>
            </a:pPr>
            <a:endParaRPr lang="en-US" sz="2000" dirty="0">
              <a:effectLst/>
              <a:latin typeface="+mn-lt"/>
            </a:endParaRPr>
          </a:p>
          <a:p>
            <a:pPr algn="l">
              <a:lnSpc>
                <a:spcPct val="120000"/>
              </a:lnSpc>
            </a:pPr>
            <a:endParaRPr lang="en-US" sz="2000" dirty="0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252470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Dimensionality reduction-</a:t>
            </a:r>
            <a:r>
              <a:rPr lang="en-US" dirty="0" err="1" smtClean="0"/>
              <a:t>eigenfaces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37" y="1790700"/>
            <a:ext cx="7578659" cy="2146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2937" y="4838700"/>
            <a:ext cx="5181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dirty="0">
                <a:latin typeface="News706BT"/>
                <a:cs typeface="News706BT"/>
              </a:rPr>
              <a:t>http://</a:t>
            </a:r>
            <a:r>
              <a:rPr lang="en-US" sz="1000" dirty="0" err="1">
                <a:latin typeface="News706BT"/>
                <a:cs typeface="News706BT"/>
              </a:rPr>
              <a:t>www.cs.columbia.edu</a:t>
            </a:r>
            <a:r>
              <a:rPr lang="en-US" sz="1000" dirty="0">
                <a:latin typeface="News706BT"/>
                <a:cs typeface="News706BT"/>
              </a:rPr>
              <a:t>/~</a:t>
            </a:r>
            <a:r>
              <a:rPr lang="en-US" sz="1000" dirty="0" err="1">
                <a:latin typeface="News706BT"/>
                <a:cs typeface="News706BT"/>
              </a:rPr>
              <a:t>jebara</a:t>
            </a:r>
            <a:r>
              <a:rPr lang="en-US" sz="1000" dirty="0">
                <a:latin typeface="News706BT"/>
                <a:cs typeface="News706BT"/>
              </a:rPr>
              <a:t>/4772/papers/TR2000-42.pdf</a:t>
            </a:r>
          </a:p>
        </p:txBody>
      </p:sp>
    </p:spTree>
    <p:extLst>
      <p:ext uri="{BB962C8B-B14F-4D97-AF65-F5344CB8AC3E}">
        <p14:creationId xmlns:p14="http://schemas.microsoft.com/office/powerpoint/2010/main" val="10863991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8137" y="1257300"/>
            <a:ext cx="8610600" cy="820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latin typeface="+mn-lt"/>
                <a:cs typeface="News706 Bd BT"/>
              </a:rPr>
              <a:t>Q: What is dimensionality reduction? </a:t>
            </a:r>
          </a:p>
          <a:p>
            <a:pPr algn="l">
              <a:lnSpc>
                <a:spcPct val="120000"/>
              </a:lnSpc>
            </a:pPr>
            <a:endParaRPr lang="en-US" sz="2000" dirty="0" smtClean="0">
              <a:latin typeface="+mn-lt"/>
              <a:cs typeface="News706 Bd BT"/>
            </a:endParaRPr>
          </a:p>
        </p:txBody>
      </p:sp>
    </p:spTree>
    <p:extLst>
      <p:ext uri="{BB962C8B-B14F-4D97-AF65-F5344CB8AC3E}">
        <p14:creationId xmlns:p14="http://schemas.microsoft.com/office/powerpoint/2010/main" val="31147382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1943100"/>
            <a:ext cx="8469313" cy="1676400"/>
          </a:xfrm>
        </p:spPr>
        <p:txBody>
          <a:bodyPr/>
          <a:lstStyle/>
          <a:p>
            <a:pPr>
              <a:defRPr/>
            </a:pPr>
            <a:r>
              <a:rPr lang="en-US" sz="7000" dirty="0" smtClean="0"/>
              <a:t>DATA SCIENCE class </a:t>
            </a:r>
            <a:r>
              <a:rPr lang="en-US" sz="7000" smtClean="0"/>
              <a:t>xIII</a:t>
            </a:r>
            <a:r>
              <a:rPr lang="en-US" sz="7000" dirty="0" smtClean="0"/>
              <a:t>:</a:t>
            </a:r>
            <a:br>
              <a:rPr lang="en-US" sz="7000" dirty="0" smtClean="0"/>
            </a:br>
            <a:r>
              <a:rPr lang="en-US" sz="7000" dirty="0" smtClean="0"/>
              <a:t>dimensionality reduction</a:t>
            </a:r>
            <a:endParaRPr lang="en-US" sz="7000" dirty="0"/>
          </a:p>
        </p:txBody>
      </p:sp>
    </p:spTree>
    <p:extLst>
      <p:ext uri="{BB962C8B-B14F-4D97-AF65-F5344CB8AC3E}">
        <p14:creationId xmlns:p14="http://schemas.microsoft.com/office/powerpoint/2010/main" val="13188272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Principal component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14337" y="1257300"/>
            <a:ext cx="8610600" cy="820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 smtClean="0">
                <a:latin typeface="+mn-lt"/>
              </a:rPr>
              <a:t>Principal component analysis (PCA) is a dimension reduction technique that can be used on a matrix of any dimension</a:t>
            </a:r>
            <a:endParaRPr lang="en-US" sz="2000" dirty="0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536128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Principal component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42937" y="1257300"/>
            <a:ext cx="8229600" cy="1928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latin typeface="+mn-lt"/>
              </a:rPr>
              <a:t>Principal component analysis is a dimension reduction technique that can be used on a matrix of any dimensions. </a:t>
            </a:r>
            <a:endParaRPr lang="en-US" sz="2000" dirty="0" smtClean="0">
              <a:latin typeface="+mn-lt"/>
            </a:endParaRPr>
          </a:p>
          <a:p>
            <a:pPr algn="l">
              <a:lnSpc>
                <a:spcPct val="120000"/>
              </a:lnSpc>
            </a:pPr>
            <a:endParaRPr lang="en-US" sz="2000" dirty="0">
              <a:latin typeface="+mn-lt"/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latin typeface="+mn-lt"/>
              </a:rPr>
              <a:t>This procedure produces a new basis, each of whose components retain as much variance from the original data as possible. </a:t>
            </a:r>
            <a:endParaRPr lang="en-US" sz="2000" dirty="0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42455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Principal component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37" y="1562100"/>
            <a:ext cx="6467475" cy="323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860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Stats basics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8137" y="1257300"/>
            <a:ext cx="8610600" cy="3074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Important terms</a:t>
            </a:r>
          </a:p>
          <a:p>
            <a:pPr marL="342900" indent="-34290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+mn-lt"/>
              </a:rPr>
              <a:t>Variance – How much a variable might change</a:t>
            </a:r>
          </a:p>
          <a:p>
            <a:pPr marL="342900" indent="-34290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+mn-lt"/>
              </a:rPr>
              <a:t>Covariance – How two variables change together</a:t>
            </a:r>
          </a:p>
          <a:p>
            <a:pPr marL="342900" indent="-34290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+mn-lt"/>
              </a:rPr>
              <a:t>Vector – A line </a:t>
            </a:r>
          </a:p>
          <a:p>
            <a:pPr marL="342900" indent="-34290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+mn-lt"/>
              </a:rPr>
              <a:t>Matrix – A data structure with rows and columns</a:t>
            </a:r>
          </a:p>
          <a:p>
            <a:pPr marL="671513" lvl="1" indent="-34290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+mn-lt"/>
              </a:rPr>
              <a:t>Matrices can also be though of as transformations – when you multiply a vector and a matrix, you get a back a vector in a different direction</a:t>
            </a:r>
          </a:p>
          <a:p>
            <a:pPr marL="342900" indent="-34290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+mn-lt"/>
              </a:rPr>
              <a:t>Eigenvector – A vector that when multiplied by a matrix, doesn’t change directions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714" y="1333500"/>
            <a:ext cx="25527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4422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Principal component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8137" y="1257300"/>
            <a:ext cx="5029200" cy="3074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PCA</a:t>
            </a:r>
          </a:p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+mn-lt"/>
              </a:rPr>
              <a:t>First computes the covariance matrix. This a matrix which holds information about each variables variance, and the covariance of one variable with another</a:t>
            </a:r>
          </a:p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+mn-lt"/>
              </a:rPr>
              <a:t>Next compute the eigenvectors of the covariance matrix. The most important eigenvectors are the best ones to use for dimensionality reduction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937" y="1104900"/>
            <a:ext cx="4457700" cy="133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201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Principal component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8137" y="1257300"/>
            <a:ext cx="8458200" cy="108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Principal components are the eigenvectors of the covariance matrix</a:t>
            </a:r>
          </a:p>
          <a:p>
            <a:pPr algn="l">
              <a:lnSpc>
                <a:spcPct val="120000"/>
              </a:lnSpc>
            </a:pPr>
            <a:endParaRPr lang="en-US" sz="1800" dirty="0">
              <a:latin typeface="+mn-lt"/>
            </a:endParaRPr>
          </a:p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They describe how the data changes the most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137" y="2095500"/>
            <a:ext cx="3878263" cy="292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7524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Principal component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8137" y="1257300"/>
            <a:ext cx="8458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How many principal components do you need? Use a scree plot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337" y="1790700"/>
            <a:ext cx="4018664" cy="309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072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background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8137" y="1257300"/>
            <a:ext cx="8610600" cy="2298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latin typeface="+mn-lt"/>
                <a:cs typeface="News706 Bd  "/>
              </a:rPr>
              <a:t>Q: What is dimensionality reduction?</a:t>
            </a:r>
            <a:br>
              <a:rPr lang="en-US" sz="2000" dirty="0">
                <a:latin typeface="+mn-lt"/>
                <a:cs typeface="News706 Bd  "/>
              </a:rPr>
            </a:br>
            <a:endParaRPr lang="en-US" sz="2000" dirty="0" smtClean="0">
              <a:latin typeface="+mn-lt"/>
              <a:cs typeface="News706 Bd  "/>
            </a:endParaRPr>
          </a:p>
          <a:p>
            <a:pPr algn="l">
              <a:lnSpc>
                <a:spcPct val="120000"/>
              </a:lnSpc>
            </a:pPr>
            <a:r>
              <a:rPr lang="en-US" sz="2000" dirty="0" smtClean="0">
                <a:latin typeface="+mn-lt"/>
                <a:cs typeface="News706 Bd  "/>
              </a:rPr>
              <a:t>A</a:t>
            </a:r>
            <a:r>
              <a:rPr lang="en-US" sz="2000" dirty="0">
                <a:latin typeface="+mn-lt"/>
                <a:cs typeface="News706 Bd  "/>
              </a:rPr>
              <a:t>: A set of techniques for reducing the size (in terms of features, 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latin typeface="+mn-lt"/>
                <a:cs typeface="News706 Bd  "/>
              </a:rPr>
              <a:t>records, and/or bytes) of the dataset under examination. 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latin typeface="+mn-lt"/>
                <a:cs typeface="News706 Bd  "/>
              </a:rPr>
              <a:t>In general, the idea is to regard the dataset as a matrix and to decompose the matrix into simpler, meaningful pieces. </a:t>
            </a:r>
            <a:endParaRPr lang="en-US" sz="2000" dirty="0">
              <a:effectLst/>
              <a:latin typeface="+mn-lt"/>
              <a:cs typeface="News706 Bd  "/>
            </a:endParaRPr>
          </a:p>
        </p:txBody>
      </p:sp>
    </p:spTree>
    <p:extLst>
      <p:ext uri="{BB962C8B-B14F-4D97-AF65-F5344CB8AC3E}">
        <p14:creationId xmlns:p14="http://schemas.microsoft.com/office/powerpoint/2010/main" val="19591203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reducing dimensionality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155" y="1562100"/>
            <a:ext cx="2234181" cy="3340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337" y="1562100"/>
            <a:ext cx="2599531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2144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Interview question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8137" y="1257300"/>
            <a:ext cx="861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Q: What are the motivations for dimensionality reduction? </a:t>
            </a:r>
            <a:endParaRPr lang="en-US" sz="2000" dirty="0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265331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Interview question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8137" y="1257300"/>
            <a:ext cx="8610600" cy="1928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latin typeface="+mn-lt"/>
              </a:rPr>
              <a:t>Q: What are the motivations for dimensionality reduction? </a:t>
            </a:r>
          </a:p>
          <a:p>
            <a:pPr algn="l">
              <a:lnSpc>
                <a:spcPct val="120000"/>
              </a:lnSpc>
            </a:pPr>
            <a:r>
              <a:rPr lang="en-US" sz="2000" b="1" dirty="0" smtClean="0">
                <a:latin typeface="+mn-lt"/>
              </a:rPr>
              <a:t> </a:t>
            </a:r>
            <a:endParaRPr lang="en-US" sz="2000" dirty="0">
              <a:latin typeface="+mn-lt"/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latin typeface="+mn-lt"/>
              </a:rPr>
              <a:t>The number of features in our dataset can be difficult to manage, or even misleading (</a:t>
            </a:r>
            <a:r>
              <a:rPr lang="en-US" sz="2000" dirty="0" err="1">
                <a:latin typeface="+mn-lt"/>
              </a:rPr>
              <a:t>eg</a:t>
            </a:r>
            <a:r>
              <a:rPr lang="en-US" sz="2000" dirty="0">
                <a:latin typeface="+mn-lt"/>
              </a:rPr>
              <a:t>, if the relationships are actually simpler than they appear). </a:t>
            </a:r>
            <a:endParaRPr lang="en-US" sz="2000" dirty="0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375754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Interview question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8137" y="1257300"/>
            <a:ext cx="8610600" cy="1190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latin typeface="+mn-lt"/>
              </a:rPr>
              <a:t>For example, suppose we have a dataset with some features that are related to each other. </a:t>
            </a:r>
          </a:p>
          <a:p>
            <a:pPr algn="l">
              <a:lnSpc>
                <a:spcPct val="120000"/>
              </a:lnSpc>
            </a:pPr>
            <a:endParaRPr lang="en-US" sz="2000" dirty="0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78706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Interview question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8137" y="1257300"/>
            <a:ext cx="8610600" cy="1928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latin typeface="+mn-lt"/>
              </a:rPr>
              <a:t>For example, suppose we have a dataset with some features that are related to each other. </a:t>
            </a:r>
            <a:endParaRPr lang="en-US" sz="2000" dirty="0" smtClean="0">
              <a:latin typeface="+mn-lt"/>
            </a:endParaRPr>
          </a:p>
          <a:p>
            <a:pPr algn="l">
              <a:lnSpc>
                <a:spcPct val="120000"/>
              </a:lnSpc>
            </a:pPr>
            <a:endParaRPr lang="en-US" sz="2000" dirty="0">
              <a:latin typeface="+mn-lt"/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latin typeface="+mn-lt"/>
              </a:rPr>
              <a:t>Ideally, we would like to eliminate this redundancy and consolidate the number of variables we’re looking at. </a:t>
            </a:r>
            <a:endParaRPr lang="en-US" sz="2000" dirty="0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907829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Interview question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8137" y="1257300"/>
            <a:ext cx="8610600" cy="3036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latin typeface="+mn-lt"/>
              </a:rPr>
              <a:t>For example, suppose we have a dataset with some features that are related to each other. </a:t>
            </a:r>
            <a:endParaRPr lang="en-US" sz="2000" dirty="0" smtClean="0">
              <a:latin typeface="+mn-lt"/>
            </a:endParaRPr>
          </a:p>
          <a:p>
            <a:pPr algn="l">
              <a:lnSpc>
                <a:spcPct val="120000"/>
              </a:lnSpc>
            </a:pPr>
            <a:endParaRPr lang="en-US" sz="2000" dirty="0">
              <a:latin typeface="+mn-lt"/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latin typeface="+mn-lt"/>
              </a:rPr>
              <a:t>Ideally, we would like to eliminate this redundancy and consolidate the number of variables we’re looking at. </a:t>
            </a:r>
            <a:endParaRPr lang="en-US" sz="2000" dirty="0" smtClean="0">
              <a:latin typeface="+mn-lt"/>
            </a:endParaRPr>
          </a:p>
          <a:p>
            <a:pPr algn="l">
              <a:lnSpc>
                <a:spcPct val="120000"/>
              </a:lnSpc>
            </a:pPr>
            <a:endParaRPr lang="en-US" sz="2000" dirty="0">
              <a:latin typeface="+mn-lt"/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latin typeface="+mn-lt"/>
              </a:rPr>
              <a:t>If these relationships are </a:t>
            </a:r>
            <a:r>
              <a:rPr lang="en-US" sz="2000" i="1" dirty="0">
                <a:latin typeface="+mn-lt"/>
              </a:rPr>
              <a:t>linear</a:t>
            </a:r>
            <a:r>
              <a:rPr lang="en-US" sz="2000" dirty="0">
                <a:latin typeface="+mn-lt"/>
              </a:rPr>
              <a:t>, then we can use well-established techniques like PCA/SVD. </a:t>
            </a:r>
            <a:endParaRPr lang="en-US" sz="2000" dirty="0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84381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21592</TotalTime>
  <Pages>0</Pages>
  <Words>823</Words>
  <Characters>0</Characters>
  <Application>Microsoft Macintosh PowerPoint</Application>
  <PresentationFormat>Custom</PresentationFormat>
  <Lines>0</Lines>
  <Paragraphs>143</Paragraphs>
  <Slides>27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GA_Instructor_Template_Deck</vt:lpstr>
      <vt:lpstr>Agenda</vt:lpstr>
      <vt:lpstr>DATA SCIENCE class xIII: dimensionality reduction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SCIENCE class xIII: dimensionality reduction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Joel Witten</cp:lastModifiedBy>
  <cp:revision>2336</cp:revision>
  <cp:lastPrinted>2013-03-31T16:37:02Z</cp:lastPrinted>
  <dcterms:modified xsi:type="dcterms:W3CDTF">2016-01-13T04:20:56Z</dcterms:modified>
</cp:coreProperties>
</file>